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Lst>
  <p:notesMasterIdLst>
    <p:notesMasterId r:id="rId24"/>
  </p:notesMasterIdLst>
  <p:sldIdLst>
    <p:sldId id="289" r:id="rId2"/>
    <p:sldId id="259" r:id="rId3"/>
    <p:sldId id="260" r:id="rId4"/>
    <p:sldId id="262" r:id="rId5"/>
    <p:sldId id="263" r:id="rId6"/>
    <p:sldId id="264" r:id="rId7"/>
    <p:sldId id="265" r:id="rId8"/>
    <p:sldId id="266" r:id="rId9"/>
    <p:sldId id="267" r:id="rId10"/>
    <p:sldId id="268" r:id="rId11"/>
    <p:sldId id="269" r:id="rId12"/>
    <p:sldId id="270" r:id="rId13"/>
    <p:sldId id="271" r:id="rId14"/>
    <p:sldId id="272" r:id="rId15"/>
    <p:sldId id="273" r:id="rId16"/>
    <p:sldId id="275" r:id="rId17"/>
    <p:sldId id="276" r:id="rId18"/>
    <p:sldId id="277" r:id="rId19"/>
    <p:sldId id="278" r:id="rId20"/>
    <p:sldId id="279" r:id="rId21"/>
    <p:sldId id="283" r:id="rId22"/>
    <p:sldId id="286" r:id="rId23"/>
  </p:sldIdLst>
  <p:sldSz cx="9144000" cy="5143500" type="screen16x9"/>
  <p:notesSz cx="6858000" cy="9144000"/>
  <p:embeddedFontLst>
    <p:embeddedFont>
      <p:font typeface="Comic Sans MS" panose="030F0702030302020204" pitchFamily="66" charset="0"/>
      <p:regular r:id="rId25"/>
      <p:bold r:id="rId26"/>
      <p:italic r:id="rId27"/>
      <p:boldItalic r:id="rId28"/>
    </p:embeddedFont>
    <p:embeddedFont>
      <p:font typeface="Nunito" pitchFamily="2" charset="0"/>
      <p:regular r:id="rId29"/>
      <p:bold r:id="rId30"/>
      <p:italic r:id="rId31"/>
      <p:boldItalic r:id="rId32"/>
    </p:embeddedFont>
    <p:embeddedFont>
      <p:font typeface="Trebuchet MS" panose="020B0603020202020204" pitchFamily="34" charset="0"/>
      <p:regular r:id="rId33"/>
      <p:bold r:id="rId34"/>
      <p:italic r:id="rId35"/>
      <p:boldItalic r:id="rId36"/>
    </p:embeddedFont>
    <p:embeddedFont>
      <p:font typeface="Wingdings 3" panose="05040102010807070707" pitchFamily="18" charset="2"/>
      <p:regular r:id="rId3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4694" autoAdjust="0"/>
  </p:normalViewPr>
  <p:slideViewPr>
    <p:cSldViewPr snapToGrid="0">
      <p:cViewPr varScale="1">
        <p:scale>
          <a:sx n="77" d="100"/>
          <a:sy n="77" d="100"/>
        </p:scale>
        <p:origin x="12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0.fntdata"/><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y Francis" userId="c2b06887-498f-442c-a33f-0fbfaf01be9c" providerId="ADAL" clId="{63F72E80-7D60-422E-A81B-1CA441B9671F}"/>
    <pc:docChg chg="custSel modSld">
      <pc:chgData name="Tracy Francis" userId="c2b06887-498f-442c-a33f-0fbfaf01be9c" providerId="ADAL" clId="{63F72E80-7D60-422E-A81B-1CA441B9671F}" dt="2026-02-03T11:53:04.336" v="39" actId="20577"/>
      <pc:docMkLst>
        <pc:docMk/>
      </pc:docMkLst>
      <pc:sldChg chg="modSp mod">
        <pc:chgData name="Tracy Francis" userId="c2b06887-498f-442c-a33f-0fbfaf01be9c" providerId="ADAL" clId="{63F72E80-7D60-422E-A81B-1CA441B9671F}" dt="2026-02-03T11:50:38.767" v="17" actId="20577"/>
        <pc:sldMkLst>
          <pc:docMk/>
          <pc:sldMk cId="2009406881" sldId="259"/>
        </pc:sldMkLst>
        <pc:spChg chg="mod">
          <ac:chgData name="Tracy Francis" userId="c2b06887-498f-442c-a33f-0fbfaf01be9c" providerId="ADAL" clId="{63F72E80-7D60-422E-A81B-1CA441B9671F}" dt="2026-02-03T11:50:38.767" v="17" actId="20577"/>
          <ac:spMkLst>
            <pc:docMk/>
            <pc:sldMk cId="2009406881" sldId="259"/>
            <ac:spMk id="3" creationId="{56103980-1C0A-42FB-A6A8-22E664322B67}"/>
          </ac:spMkLst>
        </pc:spChg>
      </pc:sldChg>
      <pc:sldChg chg="modSp mod">
        <pc:chgData name="Tracy Francis" userId="c2b06887-498f-442c-a33f-0fbfaf01be9c" providerId="ADAL" clId="{63F72E80-7D60-422E-A81B-1CA441B9671F}" dt="2026-02-03T11:53:04.336" v="39" actId="20577"/>
        <pc:sldMkLst>
          <pc:docMk/>
          <pc:sldMk cId="1243668503" sldId="271"/>
        </pc:sldMkLst>
        <pc:spChg chg="mod">
          <ac:chgData name="Tracy Francis" userId="c2b06887-498f-442c-a33f-0fbfaf01be9c" providerId="ADAL" clId="{63F72E80-7D60-422E-A81B-1CA441B9671F}" dt="2026-02-03T11:53:04.336" v="39" actId="20577"/>
          <ac:spMkLst>
            <pc:docMk/>
            <pc:sldMk cId="1243668503" sldId="271"/>
            <ac:spMk id="3" creationId="{8B7EEAD6-3768-4FDE-B4F0-D6A435F06A15}"/>
          </ac:spMkLst>
        </pc:spChg>
      </pc:sldChg>
      <pc:sldChg chg="modSp mod">
        <pc:chgData name="Tracy Francis" userId="c2b06887-498f-442c-a33f-0fbfaf01be9c" providerId="ADAL" clId="{63F72E80-7D60-422E-A81B-1CA441B9671F}" dt="2026-02-03T11:52:23.851" v="23" actId="20577"/>
        <pc:sldMkLst>
          <pc:docMk/>
          <pc:sldMk cId="2975852496" sldId="272"/>
        </pc:sldMkLst>
        <pc:spChg chg="mod">
          <ac:chgData name="Tracy Francis" userId="c2b06887-498f-442c-a33f-0fbfaf01be9c" providerId="ADAL" clId="{63F72E80-7D60-422E-A81B-1CA441B9671F}" dt="2026-02-03T11:52:23.851" v="23" actId="20577"/>
          <ac:spMkLst>
            <pc:docMk/>
            <pc:sldMk cId="2975852496" sldId="272"/>
            <ac:spMk id="3" creationId="{1E75F246-19B7-4FB4-8C49-078651BDCF17}"/>
          </ac:spMkLst>
        </pc:spChg>
      </pc:sldChg>
      <pc:sldChg chg="modSp mod">
        <pc:chgData name="Tracy Francis" userId="c2b06887-498f-442c-a33f-0fbfaf01be9c" providerId="ADAL" clId="{63F72E80-7D60-422E-A81B-1CA441B9671F}" dt="2026-02-03T11:49:14.717" v="1" actId="20577"/>
        <pc:sldMkLst>
          <pc:docMk/>
          <pc:sldMk cId="3541191443" sldId="289"/>
        </pc:sldMkLst>
        <pc:spChg chg="mod">
          <ac:chgData name="Tracy Francis" userId="c2b06887-498f-442c-a33f-0fbfaf01be9c" providerId="ADAL" clId="{63F72E80-7D60-422E-A81B-1CA441B9671F}" dt="2026-02-03T11:49:14.717" v="1" actId="20577"/>
          <ac:spMkLst>
            <pc:docMk/>
            <pc:sldMk cId="3541191443" sldId="289"/>
            <ac:spMk id="3" creationId="{60AE5DB6-A1DC-77E7-A4F7-647441C60C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123260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2% of questions: identify and/ or explain how information or narrative content is related and contributes to meaning as a whole</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047748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3038125"/>
            <a:ext cx="5825202" cy="822674"/>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6812151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3190628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6453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97929969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58962255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6809" y="2052934"/>
            <a:ext cx="3139217"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16288" y="2052934"/>
            <a:ext cx="3139213"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61228709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32611822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26879545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386193"/>
            <a:ext cx="3385156" cy="41448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082802"/>
            <a:ext cx="2890896" cy="1938337"/>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785442274"/>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457200"/>
            <a:ext cx="6447501" cy="288428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4025504"/>
            <a:ext cx="6447500" cy="505518"/>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784894658"/>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81870461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0" name="TextBox 19"/>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050" dirty="0">
              <a:solidFill>
                <a:schemeClr val="accent1">
                  <a:lumMod val="60000"/>
                  <a:lumOff val="40000"/>
                </a:schemeClr>
              </a:solidFill>
              <a:latin typeface="Arial"/>
            </a:endParaRPr>
          </a:p>
        </p:txBody>
      </p:sp>
    </p:spTree>
    <p:extLst>
      <p:ext uri="{BB962C8B-B14F-4D97-AF65-F5344CB8AC3E}">
        <p14:creationId xmlns:p14="http://schemas.microsoft.com/office/powerpoint/2010/main" val="359891847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30553073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4" name="TextBox 23"/>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25843656"/>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70387551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868393171"/>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49515119"/>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3659748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22937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508001" y="457200"/>
            <a:ext cx="6447501" cy="9906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1620442"/>
            <a:ext cx="6447501" cy="29105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4531022"/>
            <a:ext cx="683954"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2/3/2026</a:t>
            </a:fld>
            <a:endParaRPr lang="en-US" dirty="0"/>
          </a:p>
        </p:txBody>
      </p:sp>
      <p:sp>
        <p:nvSpPr>
          <p:cNvPr id="5" name="Footer Placeholder 4"/>
          <p:cNvSpPr>
            <a:spLocks noGrp="1"/>
          </p:cNvSpPr>
          <p:nvPr>
            <p:ph type="ftr" sz="quarter" idx="3"/>
          </p:nvPr>
        </p:nvSpPr>
        <p:spPr>
          <a:xfrm>
            <a:off x="508001" y="4531022"/>
            <a:ext cx="4723209" cy="273844"/>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4531022"/>
            <a:ext cx="512504" cy="273844"/>
          </a:xfrm>
          <a:prstGeom prst="rect">
            <a:avLst/>
          </a:prstGeom>
        </p:spPr>
        <p:txBody>
          <a:bodyPr vert="horz" lIns="91440" tIns="45720" rIns="91440" bIns="45720" rtlCol="0" anchor="ctr"/>
          <a:lstStyle>
            <a:lvl1pPr algn="r">
              <a:defRPr sz="675">
                <a:solidFill>
                  <a:schemeClr val="accent1"/>
                </a:solidFill>
              </a:defRPr>
            </a:lvl1pPr>
          </a:lstStyle>
          <a:p>
            <a:fld id="{00000000-1234-1234-1234-123412341234}" type="slidenum">
              <a:rPr lang="en" smtClean="0"/>
              <a:pPr/>
              <a:t>‹#›</a:t>
            </a:fld>
            <a:endParaRPr lang="en"/>
          </a:p>
        </p:txBody>
      </p:sp>
    </p:spTree>
    <p:extLst>
      <p:ext uri="{BB962C8B-B14F-4D97-AF65-F5344CB8AC3E}">
        <p14:creationId xmlns:p14="http://schemas.microsoft.com/office/powerpoint/2010/main" val="90918328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hf hdr="0" ft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E683E-8F07-5F2A-F4AD-ADEA7C3BBA06}"/>
              </a:ext>
            </a:extLst>
          </p:cNvPr>
          <p:cNvSpPr>
            <a:spLocks noGrp="1"/>
          </p:cNvSpPr>
          <p:nvPr>
            <p:ph type="ctrTitle"/>
          </p:nvPr>
        </p:nvSpPr>
        <p:spPr>
          <a:xfrm>
            <a:off x="311708" y="427512"/>
            <a:ext cx="8520592" cy="2369663"/>
          </a:xfrm>
        </p:spPr>
        <p:txBody>
          <a:bodyPr/>
          <a:lstStyle/>
          <a:p>
            <a:endParaRPr lang="en-GB" dirty="0"/>
          </a:p>
        </p:txBody>
      </p:sp>
      <p:sp>
        <p:nvSpPr>
          <p:cNvPr id="3" name="Subtitle 2">
            <a:extLst>
              <a:ext uri="{FF2B5EF4-FFF2-40B4-BE49-F238E27FC236}">
                <a16:creationId xmlns:a16="http://schemas.microsoft.com/office/drawing/2014/main" id="{60AE5DB6-A1DC-77E7-A4F7-647441C60C9B}"/>
              </a:ext>
            </a:extLst>
          </p:cNvPr>
          <p:cNvSpPr>
            <a:spLocks noGrp="1"/>
          </p:cNvSpPr>
          <p:nvPr>
            <p:ph type="subTitle" idx="1"/>
          </p:nvPr>
        </p:nvSpPr>
        <p:spPr/>
        <p:txBody>
          <a:bodyPr/>
          <a:lstStyle/>
          <a:p>
            <a:r>
              <a:rPr lang="en-US" sz="4400" dirty="0">
                <a:latin typeface="Comic Sans MS" panose="030F0702030302020204" pitchFamily="66" charset="0"/>
              </a:rPr>
              <a:t>Halam Y6 SATS 2026</a:t>
            </a:r>
            <a:endParaRPr lang="en-GB" sz="4400" dirty="0">
              <a:latin typeface="Comic Sans MS" panose="030F0702030302020204" pitchFamily="66" charset="0"/>
            </a:endParaRPr>
          </a:p>
        </p:txBody>
      </p:sp>
      <p:sp>
        <p:nvSpPr>
          <p:cNvPr id="4" name="Slide Number Placeholder 3">
            <a:extLst>
              <a:ext uri="{FF2B5EF4-FFF2-40B4-BE49-F238E27FC236}">
                <a16:creationId xmlns:a16="http://schemas.microsoft.com/office/drawing/2014/main" id="{820D3DAB-614E-5534-344B-6E529F81EF8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a:t>
            </a:fld>
            <a:endParaRPr lang="en"/>
          </a:p>
        </p:txBody>
      </p:sp>
      <p:pic>
        <p:nvPicPr>
          <p:cNvPr id="5" name="Picture 4">
            <a:extLst>
              <a:ext uri="{FF2B5EF4-FFF2-40B4-BE49-F238E27FC236}">
                <a16:creationId xmlns:a16="http://schemas.microsoft.com/office/drawing/2014/main" id="{56035F12-48D4-D375-C144-6004876CB2B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78530" y="527718"/>
            <a:ext cx="2186940" cy="2186940"/>
          </a:xfrm>
          <a:prstGeom prst="rect">
            <a:avLst/>
          </a:prstGeom>
          <a:noFill/>
        </p:spPr>
      </p:pic>
    </p:spTree>
    <p:extLst>
      <p:ext uri="{BB962C8B-B14F-4D97-AF65-F5344CB8AC3E}">
        <p14:creationId xmlns:p14="http://schemas.microsoft.com/office/powerpoint/2010/main" val="3541191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latin typeface="Comic Sans MS" panose="030F0702030302020204" pitchFamily="66" charset="0"/>
              </a:rPr>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latin typeface="Comic Sans MS" panose="030F0702030302020204" pitchFamily="66" charset="0"/>
              </a:rPr>
              <a:t>SATs are the Standardised Assessment Tests that are given to children at the end of Key Stage 2. </a:t>
            </a:r>
          </a:p>
          <a:p>
            <a:r>
              <a:rPr lang="en-GB" dirty="0">
                <a:latin typeface="Comic Sans MS" panose="030F0702030302020204" pitchFamily="66" charset="0"/>
              </a:rPr>
              <a:t>The SATs take place over four days, starting on </a:t>
            </a:r>
            <a:r>
              <a:rPr lang="en-GB" dirty="0">
                <a:solidFill>
                  <a:srgbClr val="283593"/>
                </a:solidFill>
                <a:latin typeface="Comic Sans MS" panose="030F0702030302020204" pitchFamily="66" charset="0"/>
              </a:rPr>
              <a:t>Monday 11</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 </a:t>
            </a:r>
            <a:r>
              <a:rPr lang="en-GB" dirty="0">
                <a:latin typeface="Comic Sans MS" panose="030F0702030302020204" pitchFamily="66" charset="0"/>
              </a:rPr>
              <a:t>ending on </a:t>
            </a:r>
            <a:r>
              <a:rPr lang="en-GB" dirty="0">
                <a:solidFill>
                  <a:srgbClr val="283593"/>
                </a:solidFill>
                <a:latin typeface="Comic Sans MS" panose="030F0702030302020204" pitchFamily="66" charset="0"/>
              </a:rPr>
              <a:t>Thursday 14</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a:t>
            </a:r>
          </a:p>
          <a:p>
            <a:r>
              <a:rPr lang="en-GB" dirty="0">
                <a:latin typeface="Comic Sans MS" panose="030F0702030302020204" pitchFamily="66" charset="0"/>
              </a:rPr>
              <a:t>The SATs papers consist of:</a:t>
            </a:r>
          </a:p>
          <a:p>
            <a:pPr lvl="1">
              <a:lnSpc>
                <a:spcPct val="100000"/>
              </a:lnSpc>
              <a:spcBef>
                <a:spcPts val="0"/>
              </a:spcBef>
            </a:pPr>
            <a:r>
              <a:rPr lang="en-GB" dirty="0">
                <a:solidFill>
                  <a:srgbClr val="283593"/>
                </a:solidFill>
                <a:latin typeface="Comic Sans MS" panose="030F0702030302020204" pitchFamily="66" charset="0"/>
              </a:rPr>
              <a:t>Grammar, punctuation and spelling (paper 1: GPS) – Monday 11</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a:t>
            </a:r>
          </a:p>
          <a:p>
            <a:pPr lvl="1">
              <a:lnSpc>
                <a:spcPct val="100000"/>
              </a:lnSpc>
              <a:spcBef>
                <a:spcPts val="0"/>
              </a:spcBef>
            </a:pPr>
            <a:r>
              <a:rPr lang="en-GB" dirty="0">
                <a:solidFill>
                  <a:srgbClr val="283593"/>
                </a:solidFill>
                <a:latin typeface="Comic Sans MS" panose="030F0702030302020204" pitchFamily="66" charset="0"/>
              </a:rPr>
              <a:t>Grammar, punctuation and spelling (paper 2: Spelling) – Monday 11</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a:t>
            </a:r>
          </a:p>
          <a:p>
            <a:pPr lvl="1">
              <a:lnSpc>
                <a:spcPct val="100000"/>
              </a:lnSpc>
              <a:spcBef>
                <a:spcPts val="0"/>
              </a:spcBef>
            </a:pPr>
            <a:r>
              <a:rPr lang="en-GB" dirty="0">
                <a:solidFill>
                  <a:srgbClr val="283593"/>
                </a:solidFill>
                <a:latin typeface="Comic Sans MS" panose="030F0702030302020204" pitchFamily="66" charset="0"/>
              </a:rPr>
              <a:t>Reading – Tuesday 12</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a:t>
            </a:r>
          </a:p>
          <a:p>
            <a:pPr lvl="1">
              <a:lnSpc>
                <a:spcPct val="100000"/>
              </a:lnSpc>
              <a:spcBef>
                <a:spcPts val="0"/>
              </a:spcBef>
            </a:pPr>
            <a:r>
              <a:rPr lang="en-GB" dirty="0">
                <a:solidFill>
                  <a:srgbClr val="283593"/>
                </a:solidFill>
                <a:latin typeface="Comic Sans MS" panose="030F0702030302020204" pitchFamily="66" charset="0"/>
              </a:rPr>
              <a:t>Maths (paper 1: Arithmetic) – Wednesday 13</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 </a:t>
            </a:r>
          </a:p>
          <a:p>
            <a:pPr lvl="1">
              <a:lnSpc>
                <a:spcPct val="100000"/>
              </a:lnSpc>
              <a:spcBef>
                <a:spcPts val="0"/>
              </a:spcBef>
            </a:pPr>
            <a:r>
              <a:rPr lang="en-GB" dirty="0">
                <a:solidFill>
                  <a:srgbClr val="283593"/>
                </a:solidFill>
                <a:latin typeface="Comic Sans MS" panose="030F0702030302020204" pitchFamily="66" charset="0"/>
              </a:rPr>
              <a:t>Maths (paper 2: Reasoning) – Wednesday 13</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 </a:t>
            </a:r>
          </a:p>
          <a:p>
            <a:pPr lvl="1">
              <a:lnSpc>
                <a:spcPct val="100000"/>
              </a:lnSpc>
              <a:spcBef>
                <a:spcPts val="0"/>
              </a:spcBef>
            </a:pPr>
            <a:r>
              <a:rPr lang="en-GB" dirty="0">
                <a:solidFill>
                  <a:srgbClr val="283593"/>
                </a:solidFill>
                <a:latin typeface="Comic Sans MS" panose="030F0702030302020204" pitchFamily="66" charset="0"/>
              </a:rPr>
              <a:t>Maths (paper 3: Reasoning) – Thursday 14</a:t>
            </a:r>
            <a:r>
              <a:rPr lang="en-GB" baseline="30000" dirty="0">
                <a:solidFill>
                  <a:srgbClr val="283593"/>
                </a:solidFill>
                <a:latin typeface="Comic Sans MS" panose="030F0702030302020204" pitchFamily="66" charset="0"/>
              </a:rPr>
              <a:t>th</a:t>
            </a:r>
            <a:r>
              <a:rPr lang="en-GB" dirty="0">
                <a:solidFill>
                  <a:srgbClr val="283593"/>
                </a:solidFill>
                <a:latin typeface="Comic Sans MS" panose="030F0702030302020204" pitchFamily="66" charset="0"/>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Comic Sans MS" panose="030F0702030302020204" pitchFamily="66" charset="0"/>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Comic Sans MS" panose="030F0702030302020204" pitchFamily="66" charset="0"/>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Comic Sans MS" panose="030F0702030302020204" pitchFamily="66" charset="0"/>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latin typeface="Comic Sans MS" panose="030F0702030302020204" pitchFamily="66" charset="0"/>
              </a:rPr>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latin typeface="Comic Sans MS" panose="030F0702030302020204" pitchFamily="66" charset="0"/>
              </a:rPr>
              <a:t>The tests take place during normal school hours, under exam conditions. </a:t>
            </a:r>
          </a:p>
          <a:p>
            <a:r>
              <a:rPr lang="en-GB" dirty="0">
                <a:latin typeface="Comic Sans MS" panose="030F0702030302020204" pitchFamily="66" charset="0"/>
              </a:rPr>
              <a:t>Children are not allowed to talk to each other from the moment the assessments are handed out until they are collected at the end of the test. </a:t>
            </a:r>
          </a:p>
          <a:p>
            <a:r>
              <a:rPr lang="en-GB" dirty="0">
                <a:latin typeface="Comic Sans MS" panose="030F0702030302020204" pitchFamily="66" charset="0"/>
              </a:rPr>
              <a:t>After the tests are completed, the papers are sent away to be marked </a:t>
            </a:r>
            <a:r>
              <a:rPr lang="en-GB" dirty="0">
                <a:solidFill>
                  <a:srgbClr val="283593"/>
                </a:solidFill>
                <a:latin typeface="Comic Sans MS" panose="030F0702030302020204" pitchFamily="66" charset="0"/>
              </a:rPr>
              <a:t>externally</a:t>
            </a:r>
            <a:r>
              <a:rPr lang="en-GB" dirty="0">
                <a:latin typeface="Comic Sans MS" panose="030F0702030302020204" pitchFamily="66" charset="0"/>
              </a:rPr>
              <a:t>. </a:t>
            </a:r>
          </a:p>
          <a:p>
            <a:r>
              <a:rPr lang="en-GB" dirty="0">
                <a:latin typeface="Comic Sans MS" panose="030F0702030302020204" pitchFamily="66" charset="0"/>
              </a:rPr>
              <a:t>The results are then sent to the school in July. </a:t>
            </a:r>
          </a:p>
          <a:p>
            <a:r>
              <a:rPr lang="en-GB" dirty="0">
                <a:latin typeface="Comic Sans MS" panose="030F0702030302020204" pitchFamily="66" charset="0"/>
              </a:rPr>
              <a:t>Each test lasts no longer than 60 minutes: </a:t>
            </a:r>
          </a:p>
          <a:p>
            <a:pPr lvl="1">
              <a:lnSpc>
                <a:spcPct val="100000"/>
              </a:lnSpc>
              <a:spcBef>
                <a:spcPts val="0"/>
              </a:spcBef>
            </a:pPr>
            <a:r>
              <a:rPr lang="en-GB" dirty="0">
                <a:solidFill>
                  <a:srgbClr val="283593"/>
                </a:solidFill>
                <a:latin typeface="Comic Sans MS" panose="030F0702030302020204" pitchFamily="66" charset="0"/>
              </a:rPr>
              <a:t>Spelling, punctuation and grammar (paper 1: Grammar/ Punctuation) – 45 minutes</a:t>
            </a:r>
          </a:p>
          <a:p>
            <a:pPr lvl="1">
              <a:lnSpc>
                <a:spcPct val="100000"/>
              </a:lnSpc>
              <a:spcBef>
                <a:spcPts val="0"/>
              </a:spcBef>
            </a:pPr>
            <a:r>
              <a:rPr lang="en-GB" dirty="0">
                <a:solidFill>
                  <a:srgbClr val="283593"/>
                </a:solidFill>
                <a:latin typeface="Comic Sans MS" panose="030F0702030302020204" pitchFamily="66" charset="0"/>
              </a:rPr>
              <a:t>Spelling, punctuation and grammar (paper 2: Spelling) – 15 minutes</a:t>
            </a:r>
          </a:p>
          <a:p>
            <a:pPr lvl="1">
              <a:lnSpc>
                <a:spcPct val="100000"/>
              </a:lnSpc>
              <a:spcBef>
                <a:spcPts val="0"/>
              </a:spcBef>
            </a:pPr>
            <a:r>
              <a:rPr lang="en-GB" dirty="0">
                <a:solidFill>
                  <a:srgbClr val="283593"/>
                </a:solidFill>
                <a:latin typeface="Comic Sans MS" panose="030F0702030302020204" pitchFamily="66" charset="0"/>
              </a:rPr>
              <a:t>Reading – 60 minutes </a:t>
            </a:r>
          </a:p>
          <a:p>
            <a:pPr lvl="1">
              <a:lnSpc>
                <a:spcPct val="100000"/>
              </a:lnSpc>
              <a:spcBef>
                <a:spcPts val="0"/>
              </a:spcBef>
            </a:pPr>
            <a:r>
              <a:rPr lang="en-GB" dirty="0">
                <a:solidFill>
                  <a:srgbClr val="283593"/>
                </a:solidFill>
                <a:latin typeface="Comic Sans MS" panose="030F0702030302020204" pitchFamily="66" charset="0"/>
              </a:rPr>
              <a:t>Maths (paper 1: Arithmetic) – 30 minutes</a:t>
            </a:r>
          </a:p>
          <a:p>
            <a:pPr lvl="1">
              <a:lnSpc>
                <a:spcPct val="100000"/>
              </a:lnSpc>
              <a:spcBef>
                <a:spcPts val="0"/>
              </a:spcBef>
            </a:pPr>
            <a:r>
              <a:rPr lang="en-GB" dirty="0">
                <a:solidFill>
                  <a:srgbClr val="283593"/>
                </a:solidFill>
                <a:latin typeface="Comic Sans MS" panose="030F0702030302020204" pitchFamily="66" charset="0"/>
              </a:rPr>
              <a:t>Maths (paper 2: Reasoning) – 40 minutes</a:t>
            </a:r>
          </a:p>
          <a:p>
            <a:pPr lvl="1">
              <a:lnSpc>
                <a:spcPct val="100000"/>
              </a:lnSpc>
              <a:spcBef>
                <a:spcPts val="0"/>
              </a:spcBef>
            </a:pPr>
            <a:r>
              <a:rPr lang="en-GB" dirty="0">
                <a:solidFill>
                  <a:srgbClr val="283593"/>
                </a:solidFill>
                <a:latin typeface="Comic Sans MS" panose="030F0702030302020204" pitchFamily="66" charset="0"/>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latin typeface="Comic Sans MS" panose="030F0702030302020204" pitchFamily="66" charset="0"/>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latin typeface="Comic Sans MS" panose="030F0702030302020204" pitchFamily="66" charset="0"/>
              </a:rPr>
              <a:t>Tests are marked externally. Once marked, the tests will be given the following scores:</a:t>
            </a:r>
          </a:p>
          <a:p>
            <a:r>
              <a:rPr lang="en-GB" dirty="0">
                <a:latin typeface="Comic Sans MS" panose="030F0702030302020204" pitchFamily="66" charset="0"/>
              </a:rPr>
              <a:t>A raw score (total number of marks achieved for each paper);</a:t>
            </a:r>
          </a:p>
          <a:p>
            <a:r>
              <a:rPr lang="en-GB" dirty="0">
                <a:latin typeface="Comic Sans MS" panose="030F0702030302020204" pitchFamily="66" charset="0"/>
              </a:rPr>
              <a:t>A scaled score (see below);</a:t>
            </a:r>
          </a:p>
          <a:p>
            <a:r>
              <a:rPr lang="en-GB" dirty="0">
                <a:latin typeface="Comic Sans MS" panose="030F0702030302020204" pitchFamily="66" charset="0"/>
              </a:rPr>
              <a:t>A judgement on if the National Standard has been met. </a:t>
            </a:r>
          </a:p>
          <a:p>
            <a:endParaRPr lang="en-GB" dirty="0">
              <a:latin typeface="Comic Sans MS" panose="030F0702030302020204" pitchFamily="66" charset="0"/>
            </a:endParaRPr>
          </a:p>
          <a:p>
            <a:pPr marL="114300" indent="0">
              <a:buNone/>
            </a:pPr>
            <a:r>
              <a:rPr lang="en-GB" dirty="0">
                <a:latin typeface="Comic Sans MS" panose="030F0702030302020204" pitchFamily="66" charset="0"/>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Scaled scores range from 80 to 120. </a:t>
            </a:r>
          </a:p>
          <a:p>
            <a:pPr marL="114300" indent="0">
              <a:buNone/>
            </a:pPr>
            <a:r>
              <a:rPr lang="en-GB" dirty="0">
                <a:solidFill>
                  <a:srgbClr val="283593"/>
                </a:solidFill>
                <a:latin typeface="Comic Sans MS" panose="030F0702030302020204" pitchFamily="66" charset="0"/>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960689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latin typeface="Comic Sans MS" panose="030F0702030302020204" pitchFamily="66" charset="0"/>
              </a:rPr>
              <a:t>Grammar, Punctuation and Spelling: Monday 13</a:t>
            </a:r>
            <a:r>
              <a:rPr lang="en-GB" baseline="30000" dirty="0">
                <a:latin typeface="Comic Sans MS" panose="030F0702030302020204" pitchFamily="66" charset="0"/>
              </a:rPr>
              <a:t>th</a:t>
            </a:r>
            <a:r>
              <a:rPr lang="en-GB" dirty="0">
                <a:latin typeface="Comic Sans MS" panose="030F0702030302020204" pitchFamily="66" charset="0"/>
              </a:rPr>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latin typeface="Comic Sans MS" panose="030F0702030302020204" pitchFamily="66" charset="0"/>
              </a:rPr>
              <a:t>Grammar, punctuation and spelling consists of two papers.</a:t>
            </a:r>
          </a:p>
          <a:p>
            <a:pPr marL="114300" indent="0">
              <a:buNone/>
            </a:pPr>
            <a:endParaRPr lang="en-GB" dirty="0">
              <a:latin typeface="Comic Sans MS" panose="030F0702030302020204" pitchFamily="66" charset="0"/>
            </a:endParaRPr>
          </a:p>
          <a:p>
            <a:r>
              <a:rPr lang="en-GB" dirty="0">
                <a:latin typeface="Comic Sans MS" panose="030F0702030302020204" pitchFamily="66" charset="0"/>
              </a:rPr>
              <a:t>Paper 1 focuses on all three elements (grammar, punctuation and spelling or GPS). The paper lasts for </a:t>
            </a:r>
            <a:r>
              <a:rPr lang="en-GB" dirty="0">
                <a:solidFill>
                  <a:srgbClr val="283593"/>
                </a:solidFill>
                <a:latin typeface="Comic Sans MS" panose="030F0702030302020204" pitchFamily="66" charset="0"/>
              </a:rPr>
              <a:t>45 minutes</a:t>
            </a:r>
            <a:r>
              <a:rPr lang="en-GB" dirty="0">
                <a:latin typeface="Comic Sans MS" panose="030F0702030302020204" pitchFamily="66" charset="0"/>
              </a:rPr>
              <a:t>. </a:t>
            </a:r>
          </a:p>
          <a:p>
            <a:endParaRPr lang="en-GB" dirty="0">
              <a:latin typeface="Comic Sans MS" panose="030F0702030302020204" pitchFamily="66" charset="0"/>
            </a:endParaRPr>
          </a:p>
          <a:p>
            <a:r>
              <a:rPr lang="en-GB" dirty="0">
                <a:latin typeface="Comic Sans MS" panose="030F0702030302020204" pitchFamily="66" charset="0"/>
              </a:rPr>
              <a:t>Paper 2 consists of a spelling test only. It should take approximately </a:t>
            </a:r>
            <a:r>
              <a:rPr lang="en-GB" dirty="0">
                <a:solidFill>
                  <a:srgbClr val="283593"/>
                </a:solidFill>
                <a:latin typeface="Comic Sans MS" panose="030F0702030302020204" pitchFamily="66" charset="0"/>
              </a:rPr>
              <a:t>15 minutes</a:t>
            </a:r>
            <a:r>
              <a:rPr lang="en-GB" dirty="0">
                <a:latin typeface="Comic Sans MS" panose="030F0702030302020204" pitchFamily="66" charset="0"/>
              </a:rPr>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4105212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latin typeface="Comic Sans MS" panose="030F0702030302020204" pitchFamily="66" charset="0"/>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latin typeface="Comic Sans MS" panose="030F0702030302020204" pitchFamily="66" charset="0"/>
              </a:rPr>
              <a:t>The children will have been working hard with their class teacher on developing and securing their knowledge of the technical vocabulary needed in this test.</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This test focuses on:</a:t>
            </a:r>
          </a:p>
          <a:p>
            <a:r>
              <a:rPr lang="en-GB" dirty="0">
                <a:solidFill>
                  <a:srgbClr val="283593"/>
                </a:solidFill>
                <a:latin typeface="Comic Sans MS" panose="030F0702030302020204" pitchFamily="66" charset="0"/>
              </a:rPr>
              <a:t>Grammatical terms/ word classes;</a:t>
            </a:r>
          </a:p>
          <a:p>
            <a:r>
              <a:rPr lang="en-GB" dirty="0">
                <a:solidFill>
                  <a:srgbClr val="283593"/>
                </a:solidFill>
                <a:latin typeface="Comic Sans MS" panose="030F0702030302020204" pitchFamily="66" charset="0"/>
              </a:rPr>
              <a:t>Functions of sentences;</a:t>
            </a:r>
          </a:p>
          <a:p>
            <a:r>
              <a:rPr lang="en-GB" dirty="0">
                <a:solidFill>
                  <a:srgbClr val="283593"/>
                </a:solidFill>
                <a:latin typeface="Comic Sans MS" panose="030F0702030302020204" pitchFamily="66" charset="0"/>
              </a:rPr>
              <a:t>Combining words, phrases and clauses;</a:t>
            </a:r>
          </a:p>
          <a:p>
            <a:r>
              <a:rPr lang="en-GB" dirty="0">
                <a:solidFill>
                  <a:srgbClr val="283593"/>
                </a:solidFill>
                <a:latin typeface="Comic Sans MS" panose="030F0702030302020204" pitchFamily="66" charset="0"/>
              </a:rPr>
              <a:t>Verb forms, tenses and consistency;</a:t>
            </a:r>
          </a:p>
          <a:p>
            <a:r>
              <a:rPr lang="en-GB" dirty="0">
                <a:solidFill>
                  <a:srgbClr val="283593"/>
                </a:solidFill>
                <a:latin typeface="Comic Sans MS" panose="030F0702030302020204" pitchFamily="66" charset="0"/>
              </a:rPr>
              <a:t>Punctuation;</a:t>
            </a:r>
          </a:p>
          <a:p>
            <a:r>
              <a:rPr lang="en-GB" dirty="0">
                <a:solidFill>
                  <a:srgbClr val="283593"/>
                </a:solidFill>
                <a:latin typeface="Comic Sans MS" panose="030F0702030302020204" pitchFamily="66" charset="0"/>
              </a:rPr>
              <a:t>Vocabulary;</a:t>
            </a:r>
          </a:p>
          <a:p>
            <a:r>
              <a:rPr lang="en-GB" dirty="0">
                <a:solidFill>
                  <a:srgbClr val="283593"/>
                </a:solidFill>
                <a:latin typeface="Comic Sans MS" panose="030F0702030302020204" pitchFamily="66" charset="0"/>
              </a:rPr>
              <a:t>Standard English and formality.</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latin typeface="Comic Sans MS" panose="030F0702030302020204" pitchFamily="66" charset="0"/>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latin typeface="Comic Sans MS" panose="030F0702030302020204" pitchFamily="66" charset="0"/>
              </a:rPr>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omic Sans MS" panose="030F0702030302020204" pitchFamily="66" charset="0"/>
              </a:rPr>
              <a:t>Reading: Tuesday 14</a:t>
            </a:r>
            <a:r>
              <a:rPr lang="en-GB" baseline="30000" dirty="0">
                <a:latin typeface="Comic Sans MS" panose="030F0702030302020204" pitchFamily="66" charset="0"/>
              </a:rPr>
              <a:t>th</a:t>
            </a:r>
            <a:r>
              <a:rPr lang="en-GB" dirty="0">
                <a:latin typeface="Comic Sans MS" panose="030F0702030302020204" pitchFamily="66" charset="0"/>
              </a:rPr>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p:txBody>
          <a:bodyPr/>
          <a:lstStyle/>
          <a:p>
            <a:pPr marL="114300" indent="0">
              <a:buNone/>
            </a:pPr>
            <a:r>
              <a:rPr lang="en-GB" dirty="0">
                <a:latin typeface="Comic Sans MS" panose="030F0702030302020204" pitchFamily="66" charset="0"/>
              </a:rPr>
              <a:t>There is one reading test that lasts for </a:t>
            </a:r>
            <a:r>
              <a:rPr lang="en-GB" dirty="0">
                <a:solidFill>
                  <a:srgbClr val="283593"/>
                </a:solidFill>
                <a:latin typeface="Comic Sans MS" panose="030F0702030302020204" pitchFamily="66" charset="0"/>
              </a:rPr>
              <a:t>60 minutes</a:t>
            </a:r>
            <a:r>
              <a:rPr lang="en-GB" dirty="0">
                <a:latin typeface="Comic Sans MS" panose="030F0702030302020204" pitchFamily="66" charset="0"/>
              </a:rPr>
              <a:t>. </a:t>
            </a:r>
          </a:p>
          <a:p>
            <a:pPr marL="114300" indent="0">
              <a:buNone/>
            </a:pPr>
            <a:r>
              <a:rPr lang="en-GB" dirty="0">
                <a:latin typeface="Comic Sans MS" panose="030F0702030302020204" pitchFamily="66" charset="0"/>
              </a:rPr>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latin typeface="Comic Sans MS" panose="030F0702030302020204" pitchFamily="66" charset="0"/>
              </a:rPr>
              <a:t>non-fiction, fiction and/ or poetry</a:t>
            </a:r>
            <a:r>
              <a:rPr lang="en-GB" dirty="0">
                <a:latin typeface="Comic Sans MS" panose="030F0702030302020204" pitchFamily="66" charset="0"/>
              </a:rPr>
              <a:t>. </a:t>
            </a:r>
          </a:p>
          <a:p>
            <a:pPr marL="114300" indent="0">
              <a:buNone/>
            </a:pPr>
            <a:endParaRPr lang="en-GB" sz="1000" dirty="0">
              <a:latin typeface="Comic Sans MS" panose="030F0702030302020204" pitchFamily="66" charset="0"/>
            </a:endParaRPr>
          </a:p>
          <a:p>
            <a:pPr marL="114300" indent="0">
              <a:buNone/>
            </a:pPr>
            <a:r>
              <a:rPr lang="en-GB" dirty="0">
                <a:latin typeface="Comic Sans MS" panose="030F0702030302020204" pitchFamily="66" charset="0"/>
              </a:rPr>
              <a:t>The test covers the following areas </a:t>
            </a:r>
          </a:p>
          <a:p>
            <a:r>
              <a:rPr lang="en-GB" sz="1400" dirty="0">
                <a:solidFill>
                  <a:srgbClr val="283593"/>
                </a:solidFill>
                <a:latin typeface="Comic Sans MS" panose="030F0702030302020204" pitchFamily="66" charset="0"/>
              </a:rPr>
              <a:t>Give/ explain the meaning of words in context;</a:t>
            </a:r>
          </a:p>
          <a:p>
            <a:r>
              <a:rPr lang="en-GB" sz="1400" dirty="0">
                <a:solidFill>
                  <a:srgbClr val="283593"/>
                </a:solidFill>
                <a:latin typeface="Comic Sans MS" panose="030F0702030302020204" pitchFamily="66" charset="0"/>
              </a:rPr>
              <a:t>Retrieve and record information/ identify key details from fiction and non-fiction;</a:t>
            </a:r>
          </a:p>
          <a:p>
            <a:r>
              <a:rPr lang="en-GB" sz="1400" dirty="0">
                <a:solidFill>
                  <a:srgbClr val="283593"/>
                </a:solidFill>
                <a:latin typeface="Comic Sans MS" panose="030F0702030302020204" pitchFamily="66" charset="0"/>
              </a:rPr>
              <a:t>Summarise main ideas from more than one paragraph;</a:t>
            </a:r>
          </a:p>
          <a:p>
            <a:r>
              <a:rPr lang="en-GB" sz="1400" dirty="0">
                <a:solidFill>
                  <a:srgbClr val="283593"/>
                </a:solidFill>
                <a:latin typeface="Comic Sans MS" panose="030F0702030302020204" pitchFamily="66" charset="0"/>
              </a:rPr>
              <a:t>Make inferences from the text/ explain and justify inferences with evidence from the text;</a:t>
            </a:r>
          </a:p>
          <a:p>
            <a:r>
              <a:rPr lang="en-GB" sz="1400" dirty="0">
                <a:solidFill>
                  <a:srgbClr val="283593"/>
                </a:solidFill>
                <a:latin typeface="Comic Sans MS" panose="030F0702030302020204" pitchFamily="66" charset="0"/>
              </a:rPr>
              <a:t>Predict what might happen from details stated and implied;</a:t>
            </a:r>
          </a:p>
          <a:p>
            <a:r>
              <a:rPr lang="en-GB" sz="1400" dirty="0">
                <a:solidFill>
                  <a:srgbClr val="283593"/>
                </a:solidFill>
                <a:latin typeface="Comic Sans MS" panose="030F0702030302020204" pitchFamily="66" charset="0"/>
              </a:rPr>
              <a:t>Identify/ explain how information/ narrative content is related and contributes to meaning as a whole; </a:t>
            </a:r>
          </a:p>
          <a:p>
            <a:r>
              <a:rPr lang="en-GB" sz="1400" dirty="0">
                <a:solidFill>
                  <a:srgbClr val="283593"/>
                </a:solidFill>
                <a:latin typeface="Comic Sans MS" panose="030F0702030302020204" pitchFamily="66" charset="0"/>
              </a:rPr>
              <a:t>Identify/ explain how meaning is enhanced through choice of words and phrases;</a:t>
            </a:r>
          </a:p>
          <a:p>
            <a:r>
              <a:rPr lang="en-GB" sz="1400" dirty="0">
                <a:solidFill>
                  <a:srgbClr val="283593"/>
                </a:solidFill>
                <a:latin typeface="Comic Sans MS" panose="030F0702030302020204" pitchFamily="66" charset="0"/>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167310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omic Sans MS" panose="030F0702030302020204" pitchFamily="66" charset="0"/>
              </a:rPr>
              <a:t>Reading</a:t>
            </a:r>
            <a:r>
              <a:rPr lang="en-GB" dirty="0"/>
              <a:t>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latin typeface="Comic Sans MS" panose="030F0702030302020204" pitchFamily="66" charset="0"/>
              </a:rPr>
              <a:t>The reading SATs paper requires a range of answer styles.</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omic Sans MS" panose="030F0702030302020204" pitchFamily="66" charset="0"/>
              </a:rPr>
              <a:t>Reading</a:t>
            </a:r>
            <a:r>
              <a:rPr lang="en-GB" dirty="0"/>
              <a:t>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omic Sans MS" panose="030F0702030302020204" pitchFamily="66" charset="0"/>
              </a:rPr>
              <a:t>Reading</a:t>
            </a:r>
            <a:r>
              <a:rPr lang="en-GB" dirty="0"/>
              <a:t>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latin typeface="Comic Sans MS" panose="030F0702030302020204" pitchFamily="66" charset="0"/>
              </a:rPr>
              <a:t>Example questions:</a:t>
            </a:r>
          </a:p>
          <a:p>
            <a:pPr marL="114300" indent="0">
              <a:buNone/>
            </a:pPr>
            <a:r>
              <a:rPr lang="en-GB" dirty="0">
                <a:latin typeface="Comic Sans MS" panose="030F0702030302020204" pitchFamily="66" charset="0"/>
              </a:rPr>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latin typeface="Comic Sans MS" panose="030F0702030302020204" pitchFamily="66" charset="0"/>
              </a:rPr>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latin typeface="Comic Sans MS" panose="030F0702030302020204" pitchFamily="66" charset="0"/>
              </a:rPr>
              <a:t>Since the current testing formation for the SATs began in 2016, there has been a tendency for three types of questions to be the most popular. </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Common for Reading SATs paper,</a:t>
            </a:r>
          </a:p>
          <a:p>
            <a:r>
              <a:rPr lang="en-GB" dirty="0">
                <a:solidFill>
                  <a:srgbClr val="283593"/>
                </a:solidFill>
                <a:latin typeface="Comic Sans MS" panose="030F0702030302020204" pitchFamily="66" charset="0"/>
              </a:rPr>
              <a:t>18% of marks could be gained from answering questions involving giving and explaining the meaning of words in context;</a:t>
            </a:r>
          </a:p>
          <a:p>
            <a:r>
              <a:rPr lang="en-GB" dirty="0">
                <a:solidFill>
                  <a:srgbClr val="283593"/>
                </a:solidFill>
                <a:latin typeface="Comic Sans MS" panose="030F0702030302020204" pitchFamily="66" charset="0"/>
              </a:rPr>
              <a:t>32% of marks could be gained from answering questions involving </a:t>
            </a:r>
            <a:r>
              <a:rPr lang="en-US" dirty="0">
                <a:solidFill>
                  <a:srgbClr val="283593"/>
                </a:solidFill>
                <a:latin typeface="Comic Sans MS" panose="030F0702030302020204" pitchFamily="66" charset="0"/>
              </a:rPr>
              <a:t>retrieving and recording information or identifying key details from a text;</a:t>
            </a:r>
          </a:p>
          <a:p>
            <a:r>
              <a:rPr lang="en-GB">
                <a:solidFill>
                  <a:srgbClr val="283593"/>
                </a:solidFill>
                <a:latin typeface="Comic Sans MS" panose="030F0702030302020204" pitchFamily="66" charset="0"/>
              </a:rPr>
              <a:t>50% </a:t>
            </a:r>
            <a:r>
              <a:rPr lang="en-GB" dirty="0">
                <a:solidFill>
                  <a:srgbClr val="283593"/>
                </a:solidFill>
                <a:latin typeface="Comic Sans MS" panose="030F0702030302020204" pitchFamily="66" charset="0"/>
              </a:rPr>
              <a:t>of marks could be gained from answering questions involving making inferences from a text and justifying inferences with text evidence. </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124366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97585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latin typeface="Comic Sans MS" panose="030F0702030302020204" pitchFamily="66" charset="0"/>
              </a:rPr>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latin typeface="Comic Sans MS" panose="030F0702030302020204" pitchFamily="66" charset="0"/>
              </a:rPr>
              <a:t>The maths arithmetic paper has a total of </a:t>
            </a:r>
            <a:r>
              <a:rPr lang="en-GB" dirty="0">
                <a:solidFill>
                  <a:srgbClr val="283593"/>
                </a:solidFill>
                <a:latin typeface="Comic Sans MS" panose="030F0702030302020204" pitchFamily="66" charset="0"/>
              </a:rPr>
              <a:t>40 marks </a:t>
            </a:r>
            <a:r>
              <a:rPr lang="en-GB" dirty="0">
                <a:latin typeface="Comic Sans MS" panose="030F0702030302020204" pitchFamily="66" charset="0"/>
              </a:rPr>
              <a:t>and lasts for </a:t>
            </a:r>
            <a:r>
              <a:rPr lang="en-GB" dirty="0">
                <a:solidFill>
                  <a:srgbClr val="283593"/>
                </a:solidFill>
                <a:latin typeface="Comic Sans MS" panose="030F0702030302020204" pitchFamily="66" charset="0"/>
              </a:rPr>
              <a:t>30 minutes. </a:t>
            </a:r>
            <a:endParaRPr lang="en-GB" dirty="0">
              <a:latin typeface="Comic Sans MS" panose="030F0702030302020204" pitchFamily="66" charset="0"/>
            </a:endParaRP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The test covers the four operations (addition, subtraction, multiplication, division, including order of operations requiring BIDMAS), percentages of amounts and calculating with decimals and fractions. </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latin typeface="Comic Sans MS" panose="030F0702030302020204" pitchFamily="66" charset="0"/>
              </a:rPr>
              <a:t>Maths Papers 2 and 3 (Reasoning</a:t>
            </a:r>
            <a:r>
              <a:rPr lang="en-GB" dirty="0"/>
              <a:t>)</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latin typeface="Comic Sans MS" panose="030F0702030302020204" pitchFamily="66" charset="0"/>
              </a:rPr>
              <a:t>Paper 2 </a:t>
            </a:r>
            <a:r>
              <a:rPr lang="en-GB" dirty="0">
                <a:latin typeface="Comic Sans MS" panose="030F0702030302020204" pitchFamily="66" charset="0"/>
              </a:rPr>
              <a:t>will take place </a:t>
            </a:r>
            <a:r>
              <a:rPr lang="en-GB" dirty="0">
                <a:solidFill>
                  <a:srgbClr val="283593"/>
                </a:solidFill>
                <a:latin typeface="Comic Sans MS" panose="030F0702030302020204" pitchFamily="66" charset="0"/>
              </a:rPr>
              <a:t>on </a:t>
            </a:r>
            <a:r>
              <a:rPr lang="en-GB">
                <a:solidFill>
                  <a:srgbClr val="283593"/>
                </a:solidFill>
                <a:latin typeface="Comic Sans MS" panose="030F0702030302020204" pitchFamily="66" charset="0"/>
              </a:rPr>
              <a:t>Wednesday 14</a:t>
            </a:r>
            <a:r>
              <a:rPr lang="en-GB" baseline="30000">
                <a:solidFill>
                  <a:srgbClr val="283593"/>
                </a:solidFill>
                <a:latin typeface="Comic Sans MS" panose="030F0702030302020204" pitchFamily="66" charset="0"/>
              </a:rPr>
              <a:t>th</a:t>
            </a:r>
            <a:r>
              <a:rPr lang="en-GB">
                <a:solidFill>
                  <a:srgbClr val="283593"/>
                </a:solidFill>
                <a:latin typeface="Comic Sans MS" panose="030F0702030302020204" pitchFamily="66" charset="0"/>
              </a:rPr>
              <a:t> </a:t>
            </a:r>
            <a:r>
              <a:rPr lang="en-GB" dirty="0">
                <a:solidFill>
                  <a:srgbClr val="283593"/>
                </a:solidFill>
                <a:latin typeface="Comic Sans MS" panose="030F0702030302020204" pitchFamily="66" charset="0"/>
              </a:rPr>
              <a:t>May </a:t>
            </a:r>
            <a:r>
              <a:rPr lang="en-GB" dirty="0">
                <a:latin typeface="Comic Sans MS" panose="030F0702030302020204" pitchFamily="66" charset="0"/>
              </a:rPr>
              <a:t>and </a:t>
            </a:r>
            <a:r>
              <a:rPr lang="en-GB" dirty="0">
                <a:solidFill>
                  <a:srgbClr val="283593"/>
                </a:solidFill>
                <a:latin typeface="Comic Sans MS" panose="030F0702030302020204" pitchFamily="66" charset="0"/>
              </a:rPr>
              <a:t>paper 3 </a:t>
            </a:r>
            <a:r>
              <a:rPr lang="en-GB" dirty="0">
                <a:latin typeface="Comic Sans MS" panose="030F0702030302020204" pitchFamily="66" charset="0"/>
              </a:rPr>
              <a:t>will take place on </a:t>
            </a:r>
            <a:r>
              <a:rPr lang="en-GB">
                <a:solidFill>
                  <a:srgbClr val="283593"/>
                </a:solidFill>
                <a:latin typeface="Comic Sans MS" panose="030F0702030302020204" pitchFamily="66" charset="0"/>
              </a:rPr>
              <a:t>Thursday 15</a:t>
            </a:r>
            <a:r>
              <a:rPr lang="en-GB" baseline="30000">
                <a:solidFill>
                  <a:srgbClr val="283593"/>
                </a:solidFill>
                <a:latin typeface="Comic Sans MS" panose="030F0702030302020204" pitchFamily="66" charset="0"/>
              </a:rPr>
              <a:t>th</a:t>
            </a:r>
            <a:r>
              <a:rPr lang="en-GB">
                <a:solidFill>
                  <a:srgbClr val="283593"/>
                </a:solidFill>
                <a:latin typeface="Comic Sans MS" panose="030F0702030302020204" pitchFamily="66" charset="0"/>
              </a:rPr>
              <a:t> </a:t>
            </a:r>
            <a:r>
              <a:rPr lang="en-GB" dirty="0">
                <a:solidFill>
                  <a:srgbClr val="283593"/>
                </a:solidFill>
                <a:latin typeface="Comic Sans MS" panose="030F0702030302020204" pitchFamily="66" charset="0"/>
              </a:rPr>
              <a:t>May</a:t>
            </a:r>
            <a:r>
              <a:rPr lang="en-GB" dirty="0">
                <a:latin typeface="Comic Sans MS" panose="030F0702030302020204" pitchFamily="66" charset="0"/>
              </a:rPr>
              <a:t>. These tests have a total of </a:t>
            </a:r>
            <a:r>
              <a:rPr lang="en-GB" dirty="0">
                <a:solidFill>
                  <a:srgbClr val="283593"/>
                </a:solidFill>
                <a:latin typeface="Comic Sans MS" panose="030F0702030302020204" pitchFamily="66" charset="0"/>
              </a:rPr>
              <a:t>35 marks</a:t>
            </a:r>
            <a:r>
              <a:rPr lang="en-GB" dirty="0">
                <a:latin typeface="Comic Sans MS" panose="030F0702030302020204" pitchFamily="66" charset="0"/>
              </a:rPr>
              <a:t> each and lasts for </a:t>
            </a:r>
            <a:r>
              <a:rPr lang="en-GB" dirty="0">
                <a:solidFill>
                  <a:srgbClr val="283593"/>
                </a:solidFill>
                <a:latin typeface="Comic Sans MS" panose="030F0702030302020204" pitchFamily="66" charset="0"/>
              </a:rPr>
              <a:t>40 minutes</a:t>
            </a:r>
            <a:r>
              <a:rPr lang="en-GB" dirty="0">
                <a:latin typeface="Comic Sans MS" panose="030F0702030302020204" pitchFamily="66" charset="0"/>
              </a:rPr>
              <a:t> each.  </a:t>
            </a:r>
          </a:p>
          <a:p>
            <a:pPr marL="114300" indent="0">
              <a:buNone/>
            </a:pPr>
            <a:endParaRPr lang="en-GB" dirty="0">
              <a:latin typeface="Comic Sans MS" panose="030F0702030302020204" pitchFamily="66" charset="0"/>
            </a:endParaRPr>
          </a:p>
          <a:p>
            <a:pPr marL="114300" indent="0">
              <a:buNone/>
            </a:pPr>
            <a:r>
              <a:rPr lang="en-GB" dirty="0">
                <a:latin typeface="Comic Sans MS" panose="030F0702030302020204" pitchFamily="66" charset="0"/>
              </a:rPr>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latin typeface="Comic Sans MS" panose="030F0702030302020204" pitchFamily="66" charset="0"/>
              </a:rPr>
              <a:t>Number and place value (including Roman numerals);</a:t>
            </a:r>
          </a:p>
          <a:p>
            <a:r>
              <a:rPr lang="en-GB" dirty="0">
                <a:solidFill>
                  <a:srgbClr val="283593"/>
                </a:solidFill>
                <a:latin typeface="Comic Sans MS" panose="030F0702030302020204" pitchFamily="66" charset="0"/>
              </a:rPr>
              <a:t>The four operations;</a:t>
            </a:r>
          </a:p>
          <a:p>
            <a:r>
              <a:rPr lang="en-GB" dirty="0">
                <a:solidFill>
                  <a:srgbClr val="283593"/>
                </a:solidFill>
                <a:latin typeface="Comic Sans MS" panose="030F0702030302020204" pitchFamily="66" charset="0"/>
              </a:rPr>
              <a:t>Geometry (properties of shape, position and direction);</a:t>
            </a:r>
          </a:p>
          <a:p>
            <a:r>
              <a:rPr lang="en-GB" dirty="0">
                <a:solidFill>
                  <a:srgbClr val="283593"/>
                </a:solidFill>
                <a:latin typeface="Comic Sans MS" panose="030F0702030302020204" pitchFamily="66" charset="0"/>
              </a:rPr>
              <a:t>Statistics;</a:t>
            </a:r>
          </a:p>
          <a:p>
            <a:r>
              <a:rPr lang="en-GB" dirty="0">
                <a:solidFill>
                  <a:srgbClr val="283593"/>
                </a:solidFill>
                <a:latin typeface="Comic Sans MS" panose="030F0702030302020204" pitchFamily="66" charset="0"/>
              </a:rPr>
              <a:t>Measurement (length, perimeter, mass, volume, time, money);</a:t>
            </a:r>
          </a:p>
          <a:p>
            <a:r>
              <a:rPr lang="en-GB" dirty="0">
                <a:solidFill>
                  <a:srgbClr val="283593"/>
                </a:solidFill>
                <a:latin typeface="Comic Sans MS" panose="030F0702030302020204" pitchFamily="66" charset="0"/>
              </a:rPr>
              <a:t>Algebra;</a:t>
            </a:r>
          </a:p>
          <a:p>
            <a:r>
              <a:rPr lang="en-GB" dirty="0">
                <a:solidFill>
                  <a:srgbClr val="283593"/>
                </a:solidFill>
                <a:latin typeface="Comic Sans MS" panose="030F0702030302020204" pitchFamily="66" charset="0"/>
              </a:rPr>
              <a:t>Ratio and proportion;</a:t>
            </a:r>
          </a:p>
          <a:p>
            <a:r>
              <a:rPr lang="en-GB" dirty="0">
                <a:solidFill>
                  <a:srgbClr val="283593"/>
                </a:solidFill>
                <a:latin typeface="Comic Sans MS" panose="030F0702030302020204" pitchFamily="66" charset="0"/>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17</a:t>
            </a:fld>
            <a:endParaRPr lang="en"/>
          </a:p>
        </p:txBody>
      </p:sp>
    </p:spTree>
    <p:extLst>
      <p:ext uri="{BB962C8B-B14F-4D97-AF65-F5344CB8AC3E}">
        <p14:creationId xmlns:p14="http://schemas.microsoft.com/office/powerpoint/2010/main" val="1255798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latin typeface="Comic Sans MS" panose="030F0702030302020204" pitchFamily="66" charset="0"/>
              </a:rPr>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latin typeface="Comic Sans MS" panose="030F0702030302020204" pitchFamily="66" charset="0"/>
              </a:rPr>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latin typeface="Comic Sans MS" panose="030F0702030302020204" pitchFamily="66" charset="0"/>
              </a:rPr>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latin typeface="Comic Sans MS" panose="030F0702030302020204" pitchFamily="66" charset="0"/>
              </a:rPr>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latin typeface="Comic Sans MS" panose="030F0702030302020204" pitchFamily="66" charset="0"/>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latin typeface="Comic Sans MS" panose="030F0702030302020204" pitchFamily="66" charset="0"/>
              </a:rPr>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latin typeface="Comic Sans MS" panose="030F0702030302020204" pitchFamily="66" charset="0"/>
              </a:rPr>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latin typeface="Comic Sans MS" panose="030F0702030302020204" pitchFamily="66" charset="0"/>
              </a:rPr>
              <a:t>SATs focus on what children know about Maths and English. </a:t>
            </a:r>
          </a:p>
          <a:p>
            <a:pPr marL="114300" indent="0">
              <a:buNone/>
            </a:pPr>
            <a:r>
              <a:rPr lang="en-GB" dirty="0">
                <a:latin typeface="Comic Sans MS" panose="030F0702030302020204" pitchFamily="66" charset="0"/>
              </a:rPr>
              <a:t>They will not reflect how talented they are at science, geography, art, PE…, and they certainly won’t highlight all of their amazing personal characteristics.</a:t>
            </a:r>
          </a:p>
          <a:p>
            <a:pPr marL="114300" indent="0">
              <a:buNone/>
            </a:pPr>
            <a:endParaRPr lang="en-GB" dirty="0">
              <a:latin typeface="Comic Sans MS" panose="030F0702030302020204" pitchFamily="66" charset="0"/>
            </a:endParaRPr>
          </a:p>
          <a:p>
            <a:pPr marL="114300" indent="0">
              <a:buNone/>
            </a:pPr>
            <a:r>
              <a:rPr lang="en-GB" dirty="0">
                <a:solidFill>
                  <a:srgbClr val="283593"/>
                </a:solidFill>
                <a:latin typeface="Comic Sans MS" panose="030F0702030302020204" pitchFamily="66" charset="0"/>
              </a:rPr>
              <a:t>SATs don’t tell the whole story.</a:t>
            </a:r>
          </a:p>
          <a:p>
            <a:pPr marL="114300" indent="0">
              <a:buNone/>
            </a:pPr>
            <a:r>
              <a:rPr lang="en-GB" dirty="0">
                <a:latin typeface="Comic Sans MS" panose="030F0702030302020204" pitchFamily="66" charset="0"/>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14300" indent="0">
              <a:buNone/>
            </a:pPr>
            <a:endParaRPr lang="en-GB" dirty="0">
              <a:latin typeface="Comic Sans MS" panose="030F0702030302020204" pitchFamily="66" charset="0"/>
            </a:endParaRPr>
          </a:p>
          <a:p>
            <a:pPr marL="114300" indent="0">
              <a:buNone/>
            </a:pPr>
            <a:r>
              <a:rPr lang="en-GB" dirty="0">
                <a:solidFill>
                  <a:srgbClr val="283593"/>
                </a:solidFill>
                <a:latin typeface="Comic Sans MS" panose="030F0702030302020204" pitchFamily="66" charset="0"/>
              </a:rPr>
              <a:t>SATs are only four days out of a whole Primary School career. </a:t>
            </a:r>
          </a:p>
          <a:p>
            <a:pPr marL="114300" indent="0">
              <a:buNone/>
            </a:pPr>
            <a:r>
              <a:rPr lang="en-GB" dirty="0">
                <a:latin typeface="Comic Sans MS" panose="030F0702030302020204" pitchFamily="66" charset="0"/>
              </a:rPr>
              <a:t>In reality, there are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21</a:t>
            </a:fld>
            <a:endParaRPr lang="en"/>
          </a:p>
        </p:txBody>
      </p:sp>
    </p:spTree>
    <p:extLst>
      <p:ext uri="{BB962C8B-B14F-4D97-AF65-F5344CB8AC3E}">
        <p14:creationId xmlns:p14="http://schemas.microsoft.com/office/powerpoint/2010/main" val="1408789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latin typeface="Comic Sans MS" panose="030F0702030302020204" pitchFamily="66" charset="0"/>
              </a:rPr>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130629" y="737835"/>
            <a:ext cx="7570304" cy="3829573"/>
          </a:xfrm>
        </p:spPr>
        <p:txBody>
          <a:bodyPr/>
          <a:lstStyle/>
          <a:p>
            <a:r>
              <a:rPr lang="en-GB" dirty="0">
                <a:latin typeface="Comic Sans MS" panose="030F0702030302020204" pitchFamily="66" charset="0"/>
              </a:rPr>
              <a:t>Listen to your teacher.</a:t>
            </a:r>
          </a:p>
          <a:p>
            <a:r>
              <a:rPr lang="en-GB" dirty="0">
                <a:latin typeface="Comic Sans MS" panose="030F0702030302020204" pitchFamily="66" charset="0"/>
              </a:rPr>
              <a:t>The adults you work with all want you to do your best.</a:t>
            </a:r>
          </a:p>
          <a:p>
            <a:r>
              <a:rPr lang="en-GB" dirty="0">
                <a:latin typeface="Comic Sans MS" panose="030F0702030302020204" pitchFamily="66" charset="0"/>
              </a:rPr>
              <a:t>Get plenty of sleep and eat well, this will help your brain.</a:t>
            </a:r>
          </a:p>
          <a:p>
            <a:r>
              <a:rPr lang="en-GB" dirty="0">
                <a:latin typeface="Comic Sans MS" panose="030F0702030302020204" pitchFamily="66" charset="0"/>
              </a:rPr>
              <a:t>Read all the questions carefully. This can help you to avoid silly mistakes.</a:t>
            </a:r>
          </a:p>
          <a:p>
            <a:r>
              <a:rPr lang="en-GB" dirty="0">
                <a:latin typeface="Comic Sans MS" panose="030F0702030302020204" pitchFamily="66" charset="0"/>
              </a:rPr>
              <a:t>Don’t panic. There may be questions you think you can’t answer. Take a deep breath. Read it again. You can always move on and go back to it later. It’s often better to write something rather than nothing. </a:t>
            </a:r>
          </a:p>
          <a:p>
            <a:r>
              <a:rPr lang="en-GB" dirty="0">
                <a:latin typeface="Comic Sans MS" panose="030F0702030302020204" pitchFamily="66" charset="0"/>
              </a:rPr>
              <a:t>Remember that the Year 6 SATs last for 4 days out of your whole life!</a:t>
            </a:r>
          </a:p>
          <a:p>
            <a:pPr marL="114300" indent="0">
              <a:buNone/>
            </a:pPr>
            <a:endParaRPr lang="en-GB" dirty="0"/>
          </a:p>
          <a:p>
            <a:pPr marL="114300" indent="0">
              <a:buNone/>
            </a:pPr>
            <a:endParaRPr lang="en-GB" dirty="0"/>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22</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989</TotalTime>
  <Words>1981</Words>
  <Application>Microsoft Office PowerPoint</Application>
  <PresentationFormat>On-screen Show (16:9)</PresentationFormat>
  <Paragraphs>204</Paragraphs>
  <Slides>22</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Trebuchet MS</vt:lpstr>
      <vt:lpstr>Nunito</vt:lpstr>
      <vt:lpstr>Arial</vt:lpstr>
      <vt:lpstr>Wingdings</vt:lpstr>
      <vt:lpstr>Comic Sans MS</vt:lpstr>
      <vt:lpstr>Wingdings 3</vt:lpstr>
      <vt:lpstr>Facet</vt:lpstr>
      <vt:lpstr>PowerPoint Presentation</vt:lpstr>
      <vt:lpstr>What are the SATs? </vt:lpstr>
      <vt:lpstr>When and how the SATs are completed?</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Papers 2 and 3 (Reasoning)</vt:lpstr>
      <vt:lpstr>Maths Papers 2 (Reasoning)</vt:lpstr>
      <vt:lpstr>Maths Papers 2 (Reasoning)</vt:lpstr>
      <vt:lpstr>Maths Papers 3 (Reasoning)</vt:lpstr>
      <vt:lpstr>Things to remember about SATs</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Tracy Francis</dc:creator>
  <cp:lastModifiedBy>Tracy Francis</cp:lastModifiedBy>
  <cp:revision>17</cp:revision>
  <dcterms:modified xsi:type="dcterms:W3CDTF">2026-02-03T11:53:06Z</dcterms:modified>
</cp:coreProperties>
</file>